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279" r:id="rId2"/>
    <p:sldId id="265" r:id="rId3"/>
    <p:sldId id="288" r:id="rId4"/>
    <p:sldId id="280" r:id="rId5"/>
    <p:sldId id="281" r:id="rId6"/>
    <p:sldId id="284" r:id="rId7"/>
    <p:sldId id="291" r:id="rId8"/>
    <p:sldId id="285" r:id="rId9"/>
    <p:sldId id="292" r:id="rId10"/>
    <p:sldId id="277" r:id="rId11"/>
    <p:sldId id="278"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96" autoAdjust="0"/>
    <p:restoredTop sz="86261" autoAdjust="0"/>
  </p:normalViewPr>
  <p:slideViewPr>
    <p:cSldViewPr>
      <p:cViewPr>
        <p:scale>
          <a:sx n="100" d="100"/>
          <a:sy n="100" d="100"/>
        </p:scale>
        <p:origin x="248" y="136"/>
      </p:cViewPr>
      <p:guideLst>
        <p:guide orient="horz" pos="2304"/>
        <p:guide pos="2832"/>
      </p:guideLst>
    </p:cSldViewPr>
  </p:slideViewPr>
  <p:outlineViewPr>
    <p:cViewPr>
      <p:scale>
        <a:sx n="33" d="100"/>
        <a:sy n="33" d="100"/>
      </p:scale>
      <p:origin x="0" y="222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DDF79E-8301-46C8-8009-91F1527F4293}" type="datetimeFigureOut">
              <a:rPr lang="en-US" smtClean="0"/>
              <a:t>9/30/18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96E7D6-EA32-426E-8E48-6907ECBE937F}" type="slidenum">
              <a:rPr lang="en-US" smtClean="0"/>
              <a:t>‹#›</a:t>
            </a:fld>
            <a:endParaRPr lang="en-US"/>
          </a:p>
        </p:txBody>
      </p:sp>
    </p:spTree>
    <p:extLst>
      <p:ext uri="{BB962C8B-B14F-4D97-AF65-F5344CB8AC3E}">
        <p14:creationId xmlns:p14="http://schemas.microsoft.com/office/powerpoint/2010/main" val="88738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6E7D6-EA32-426E-8E48-6907ECBE937F}" type="slidenum">
              <a:rPr lang="en-US" smtClean="0"/>
              <a:t>2</a:t>
            </a:fld>
            <a:endParaRPr lang="en-US"/>
          </a:p>
        </p:txBody>
      </p:sp>
    </p:spTree>
    <p:extLst>
      <p:ext uri="{BB962C8B-B14F-4D97-AF65-F5344CB8AC3E}">
        <p14:creationId xmlns:p14="http://schemas.microsoft.com/office/powerpoint/2010/main" val="35135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RTP</a:t>
            </a:r>
            <a:r>
              <a:rPr lang="en-US" sz="1200" kern="1200" baseline="0" dirty="0" smtClean="0">
                <a:solidFill>
                  <a:schemeClr val="tx1"/>
                </a:solidFill>
                <a:effectLst/>
                <a:latin typeface="+mn-lt"/>
                <a:ea typeface="+mn-ea"/>
                <a:cs typeface="+mn-cs"/>
              </a:rPr>
              <a:t> volunteers</a:t>
            </a:r>
            <a:r>
              <a:rPr lang="en-US" sz="1200" kern="1200" dirty="0" smtClean="0">
                <a:solidFill>
                  <a:schemeClr val="tx1"/>
                </a:solidFill>
                <a:effectLst/>
                <a:latin typeface="+mn-lt"/>
                <a:ea typeface="+mn-ea"/>
                <a:cs typeface="+mn-cs"/>
              </a:rPr>
              <a:t>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patient</a:t>
            </a:r>
            <a:r>
              <a:rPr lang="en-US" sz="1200" kern="1200" baseline="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family members,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current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retired clinical staff</a:t>
            </a:r>
            <a:r>
              <a:rPr lang="en-US" sz="1200" kern="1200" baseline="0" dirty="0" smtClean="0">
                <a:solidFill>
                  <a:schemeClr val="tx1"/>
                </a:solidFill>
                <a:effectLst/>
                <a:latin typeface="+mn-lt"/>
                <a:ea typeface="+mn-ea"/>
                <a:cs typeface="+mn-cs"/>
              </a:rPr>
              <a:t> and students</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Following </a:t>
            </a:r>
            <a:r>
              <a:rPr lang="en-US" sz="1200" kern="1200" dirty="0" smtClean="0">
                <a:solidFill>
                  <a:schemeClr val="tx1"/>
                </a:solidFill>
                <a:effectLst/>
                <a:latin typeface="+mn-lt"/>
                <a:ea typeface="+mn-ea"/>
                <a:cs typeface="+mn-cs"/>
              </a:rPr>
              <a:t>a one-year commitment to </a:t>
            </a:r>
            <a:r>
              <a:rPr lang="en-US" sz="1200" kern="1200" dirty="0" smtClean="0">
                <a:solidFill>
                  <a:schemeClr val="tx1"/>
                </a:solidFill>
                <a:effectLst/>
                <a:latin typeface="+mn-lt"/>
                <a:ea typeface="+mn-ea"/>
                <a:cs typeface="+mn-cs"/>
              </a:rPr>
              <a:t>mentoring, </a:t>
            </a:r>
            <a:r>
              <a:rPr lang="en-US" sz="1200" kern="1200" dirty="0" smtClean="0">
                <a:solidFill>
                  <a:schemeClr val="tx1"/>
                </a:solidFill>
                <a:effectLst/>
                <a:latin typeface="+mn-lt"/>
                <a:ea typeface="+mn-ea"/>
                <a:cs typeface="+mn-cs"/>
              </a:rPr>
              <a:t>Peer Mentors transition into management roles within the RTP </a:t>
            </a:r>
            <a:r>
              <a:rPr lang="en-CA" sz="1200" kern="1200" dirty="0" smtClean="0">
                <a:solidFill>
                  <a:schemeClr val="tx1"/>
                </a:solidFill>
                <a:effectLst/>
                <a:latin typeface="+mn-lt"/>
                <a:ea typeface="+mn-ea"/>
                <a:cs typeface="+mn-cs"/>
              </a:rPr>
              <a:t>that</a:t>
            </a:r>
            <a:r>
              <a:rPr lang="en-CA" sz="1200" kern="1200" baseline="0" dirty="0" smtClean="0">
                <a:solidFill>
                  <a:schemeClr val="tx1"/>
                </a:solidFill>
                <a:effectLst/>
                <a:latin typeface="+mn-lt"/>
                <a:ea typeface="+mn-ea"/>
                <a:cs typeface="+mn-cs"/>
              </a:rPr>
              <a:t> include</a:t>
            </a:r>
            <a:r>
              <a:rPr lang="en-US" sz="120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chairing committees, training and supervision of new Peer Mentors, management of web site, maintaining ongoing program evaluation </a:t>
            </a:r>
            <a:endParaRPr lang="en-US"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kern="1200" dirty="0" smtClean="0">
                <a:solidFill>
                  <a:schemeClr val="tx1"/>
                </a:solidFill>
                <a:effectLst/>
                <a:latin typeface="+mn-lt"/>
                <a:ea typeface="+mn-ea"/>
                <a:cs typeface="+mn-cs"/>
              </a:rPr>
              <a:t>and </a:t>
            </a:r>
            <a:r>
              <a:rPr lang="en-US" sz="1200" b="0" kern="1200" dirty="0" smtClean="0">
                <a:solidFill>
                  <a:schemeClr val="tx1"/>
                </a:solidFill>
                <a:effectLst/>
                <a:latin typeface="+mn-lt"/>
                <a:ea typeface="+mn-ea"/>
                <a:cs typeface="+mn-cs"/>
              </a:rPr>
              <a:t>delivery of program dissemination to other MUHC units and other mental health care </a:t>
            </a:r>
            <a:r>
              <a:rPr lang="en-US" sz="1200" b="0" kern="1200" dirty="0" smtClean="0">
                <a:solidFill>
                  <a:schemeClr val="tx1"/>
                </a:solidFill>
                <a:effectLst/>
                <a:latin typeface="+mn-lt"/>
                <a:ea typeface="+mn-ea"/>
                <a:cs typeface="+mn-cs"/>
              </a:rPr>
              <a:t>sites</a:t>
            </a:r>
            <a:r>
              <a:rPr lang="en-US" sz="1200" b="0" kern="1200" baseline="0" dirty="0" smtClean="0">
                <a:solidFill>
                  <a:schemeClr val="tx1"/>
                </a:solidFill>
                <a:effectLst/>
                <a:latin typeface="+mn-lt"/>
                <a:ea typeface="+mn-ea"/>
                <a:cs typeface="+mn-cs"/>
              </a:rPr>
              <a:t>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A696E7D6-EA32-426E-8E48-6907ECBE937F}" type="slidenum">
              <a:rPr lang="en-US" smtClean="0"/>
              <a:t>3</a:t>
            </a:fld>
            <a:endParaRPr lang="en-US"/>
          </a:p>
        </p:txBody>
      </p:sp>
    </p:spTree>
    <p:extLst>
      <p:ext uri="{BB962C8B-B14F-4D97-AF65-F5344CB8AC3E}">
        <p14:creationId xmlns:p14="http://schemas.microsoft.com/office/powerpoint/2010/main" val="211757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29</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Peer Mentors in three cohorts have</a:t>
            </a:r>
            <a:r>
              <a:rPr lang="en-US" sz="1200" kern="1200" baseline="0" dirty="0" smtClean="0">
                <a:solidFill>
                  <a:schemeClr val="tx1"/>
                </a:solidFill>
                <a:effectLst/>
                <a:latin typeface="+mn-lt"/>
                <a:ea typeface="+mn-ea"/>
                <a:cs typeface="+mn-cs"/>
              </a:rPr>
              <a:t> successfully completed the training course and have mentored more than 100 patients referred by HCP’s from the AMI &amp; GEC</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effectLst/>
                <a:latin typeface="+mn-lt"/>
                <a:ea typeface="+mn-ea"/>
                <a:cs typeface="+mn-cs"/>
              </a:rPr>
              <a:t>Many remain active members of the RTP, for example</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1"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EE441414-C55F-1947-82DB-515C8445747F}" type="slidenum">
              <a:rPr lang="en-US" smtClean="0"/>
              <a:t>4</a:t>
            </a:fld>
            <a:endParaRPr lang="en-US"/>
          </a:p>
        </p:txBody>
      </p:sp>
    </p:spTree>
    <p:extLst>
      <p:ext uri="{BB962C8B-B14F-4D97-AF65-F5344CB8AC3E}">
        <p14:creationId xmlns:p14="http://schemas.microsoft.com/office/powerpoint/2010/main" val="164766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b="0" baseline="0" dirty="0" smtClean="0"/>
              <a:t>The 3</a:t>
            </a:r>
            <a:r>
              <a:rPr lang="en-CA" b="0" baseline="30000" dirty="0" smtClean="0"/>
              <a:t>rd</a:t>
            </a:r>
            <a:r>
              <a:rPr lang="en-CA" b="0" baseline="0" dirty="0" smtClean="0"/>
              <a:t> cohort have recently completed </a:t>
            </a:r>
            <a:r>
              <a:rPr lang="en-CA" b="0" baseline="0" dirty="0" smtClean="0"/>
              <a:t>the intensive 30-hour peer led training course </a:t>
            </a:r>
          </a:p>
          <a:p>
            <a:pPr marL="171450" indent="-171450">
              <a:buFont typeface="Arial"/>
              <a:buChar char="•"/>
            </a:pPr>
            <a:r>
              <a:rPr lang="en-CA" b="0" baseline="0" dirty="0" smtClean="0"/>
              <a:t>Topics </a:t>
            </a:r>
            <a:r>
              <a:rPr lang="en-CA" b="0" baseline="0" dirty="0" smtClean="0"/>
              <a:t>include: (review slide</a:t>
            </a:r>
            <a:r>
              <a:rPr lang="en-CA" b="0" baseline="0" dirty="0" smtClean="0"/>
              <a:t>)</a:t>
            </a:r>
            <a:endParaRPr lang="en-CA" b="0"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1200" b="0" kern="1200" dirty="0" smtClean="0">
                <a:solidFill>
                  <a:schemeClr val="tx1"/>
                </a:solidFill>
                <a:effectLst/>
                <a:latin typeface="+mn-lt"/>
                <a:ea typeface="+mn-ea"/>
                <a:cs typeface="+mn-cs"/>
              </a:rPr>
              <a:t>Weekly Supervision meetings are well attended by peer mentors who are actively mentoring and guided by more experienced mentors;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1200" b="0" kern="1200" dirty="0" smtClean="0">
                <a:solidFill>
                  <a:schemeClr val="tx1"/>
                </a:solidFill>
                <a:effectLst/>
                <a:latin typeface="+mn-lt"/>
                <a:ea typeface="+mn-ea"/>
                <a:cs typeface="+mn-cs"/>
              </a:rPr>
              <a:t>Ongoing training is provided with presentations on topics that include</a:t>
            </a:r>
            <a:r>
              <a:rPr lang="en-CA" sz="1200" b="0" kern="1200" baseline="0" dirty="0" smtClean="0">
                <a:solidFill>
                  <a:schemeClr val="tx1"/>
                </a:solidFill>
                <a:effectLst/>
                <a:latin typeface="+mn-lt"/>
                <a:ea typeface="+mn-ea"/>
                <a:cs typeface="+mn-cs"/>
              </a:rPr>
              <a:t> </a:t>
            </a:r>
            <a:r>
              <a:rPr lang="en-CA" sz="1200" b="0" kern="1200" dirty="0" smtClean="0">
                <a:solidFill>
                  <a:schemeClr val="tx1"/>
                </a:solidFill>
                <a:effectLst/>
                <a:latin typeface="+mn-lt"/>
                <a:ea typeface="+mn-ea"/>
                <a:cs typeface="+mn-cs"/>
              </a:rPr>
              <a:t>community resources</a:t>
            </a:r>
            <a:r>
              <a:rPr lang="en-CA" sz="1200" b="0" kern="1200" baseline="0" dirty="0" smtClean="0">
                <a:solidFill>
                  <a:schemeClr val="tx1"/>
                </a:solidFill>
                <a:effectLst/>
                <a:latin typeface="+mn-lt"/>
                <a:ea typeface="+mn-ea"/>
                <a:cs typeface="+mn-cs"/>
              </a:rPr>
              <a:t> and </a:t>
            </a:r>
            <a:r>
              <a:rPr lang="en-CA" sz="1200" b="0" kern="1200" dirty="0" smtClean="0">
                <a:solidFill>
                  <a:schemeClr val="tx1"/>
                </a:solidFill>
                <a:effectLst/>
                <a:latin typeface="+mn-lt"/>
                <a:ea typeface="+mn-ea"/>
                <a:cs typeface="+mn-cs"/>
              </a:rPr>
              <a:t>communication skills </a:t>
            </a:r>
            <a:endParaRPr lang="en-CA" b="0" dirty="0" smtClean="0"/>
          </a:p>
          <a:p>
            <a:pPr marL="171450" indent="-171450">
              <a:buFont typeface="Arial"/>
              <a:buChar char="•"/>
            </a:pPr>
            <a:endParaRPr lang="en-CA" b="0" baseline="0" dirty="0" smtClean="0"/>
          </a:p>
          <a:p>
            <a:pPr marL="171450" indent="-171450">
              <a:buFont typeface="Arial"/>
              <a:buChar char="•"/>
            </a:pPr>
            <a:endParaRPr lang="en-CA" b="0" baseline="0" dirty="0" smtClean="0"/>
          </a:p>
          <a:p>
            <a:endParaRPr lang="en-US" b="0" dirty="0"/>
          </a:p>
        </p:txBody>
      </p:sp>
      <p:sp>
        <p:nvSpPr>
          <p:cNvPr id="4" name="Slide Number Placeholder 3"/>
          <p:cNvSpPr>
            <a:spLocks noGrp="1"/>
          </p:cNvSpPr>
          <p:nvPr>
            <p:ph type="sldNum" sz="quarter" idx="10"/>
          </p:nvPr>
        </p:nvSpPr>
        <p:spPr/>
        <p:txBody>
          <a:bodyPr/>
          <a:lstStyle/>
          <a:p>
            <a:fld id="{A696E7D6-EA32-426E-8E48-6907ECBE937F}" type="slidenum">
              <a:rPr lang="en-US" smtClean="0"/>
              <a:t>5</a:t>
            </a:fld>
            <a:endParaRPr lang="en-US"/>
          </a:p>
        </p:txBody>
      </p:sp>
    </p:spTree>
    <p:extLst>
      <p:ext uri="{BB962C8B-B14F-4D97-AF65-F5344CB8AC3E}">
        <p14:creationId xmlns:p14="http://schemas.microsoft.com/office/powerpoint/2010/main" val="2101330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0" dirty="0" smtClean="0"/>
              <a:t>Peer</a:t>
            </a:r>
            <a:r>
              <a:rPr lang="en-US" b="0" baseline="0" dirty="0" smtClean="0"/>
              <a:t> </a:t>
            </a:r>
            <a:r>
              <a:rPr lang="en-US" b="0" dirty="0" smtClean="0"/>
              <a:t>Mentors have been collaborating</a:t>
            </a:r>
            <a:r>
              <a:rPr lang="en-US" b="0" baseline="0" dirty="0" smtClean="0"/>
              <a:t> </a:t>
            </a:r>
            <a:r>
              <a:rPr lang="en-US" b="0" baseline="0" dirty="0" smtClean="0"/>
              <a:t>with clinical teams</a:t>
            </a:r>
          </a:p>
          <a:p>
            <a:pPr marL="171450" indent="-171450">
              <a:buFont typeface="Arial" charset="0"/>
              <a:buChar char="•"/>
            </a:pPr>
            <a:r>
              <a:rPr lang="en-US" b="0" baseline="0" dirty="0" smtClean="0"/>
              <a:t>They have been integrating into existing programs, organized discussion groups, and are regularly invited to share their experience of recovery with groups in the Day Program at the GEH, and the Community Links and Discharge groups at the Day Hospital </a:t>
            </a:r>
          </a:p>
          <a:p>
            <a:pPr marL="0" indent="0">
              <a:buFont typeface="Arial"/>
              <a:buNone/>
            </a:pPr>
            <a:endParaRPr lang="en-US" b="1" baseline="0" dirty="0" smtClean="0"/>
          </a:p>
          <a:p>
            <a:pPr marL="0" indent="0">
              <a:buFont typeface="Arial"/>
              <a:buNone/>
            </a:pPr>
            <a:endParaRPr lang="en-US" b="1" baseline="0" dirty="0" smtClean="0"/>
          </a:p>
          <a:p>
            <a:pPr marL="171450" indent="-171450">
              <a:buFont typeface="Arial"/>
              <a:buChar char="•"/>
            </a:pP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EE441414-C55F-1947-82DB-515C8445747F}" type="slidenum">
              <a:rPr lang="en-US" smtClean="0"/>
              <a:t>6</a:t>
            </a:fld>
            <a:endParaRPr lang="en-US"/>
          </a:p>
        </p:txBody>
      </p:sp>
    </p:spTree>
    <p:extLst>
      <p:ext uri="{BB962C8B-B14F-4D97-AF65-F5344CB8AC3E}">
        <p14:creationId xmlns:p14="http://schemas.microsoft.com/office/powerpoint/2010/main" val="411900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0" dirty="0" smtClean="0"/>
              <a:t>Peer</a:t>
            </a:r>
            <a:r>
              <a:rPr lang="en-US" b="0" baseline="0" dirty="0" smtClean="0"/>
              <a:t> </a:t>
            </a:r>
            <a:r>
              <a:rPr lang="en-US" b="0" dirty="0" smtClean="0"/>
              <a:t>Mentors have also been collaborating</a:t>
            </a:r>
            <a:r>
              <a:rPr lang="en-US" b="0" baseline="0" dirty="0" smtClean="0"/>
              <a:t> with clinical teams to design and facilitate workshops for the RTP </a:t>
            </a:r>
          </a:p>
          <a:p>
            <a:pPr marL="171450" indent="-171450">
              <a:buFont typeface="Arial"/>
              <a:buChar char="•"/>
            </a:pPr>
            <a:r>
              <a:rPr lang="en-US" b="0" dirty="0" smtClean="0"/>
              <a:t>Francine with</a:t>
            </a:r>
            <a:r>
              <a:rPr lang="en-US" b="0" baseline="0" dirty="0" smtClean="0"/>
              <a:t> </a:t>
            </a:r>
            <a:r>
              <a:rPr lang="en-US" b="0" dirty="0" smtClean="0"/>
              <a:t>Kathryn Gill co-designed</a:t>
            </a:r>
            <a:r>
              <a:rPr lang="en-US" b="0" baseline="0" dirty="0" smtClean="0"/>
              <a:t> and facilitated two 6-week workshops at the Griffith Edwards Centre</a:t>
            </a:r>
            <a:endParaRPr lang="en-US" sz="1200" b="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dirty="0" smtClean="0"/>
              <a:t>We</a:t>
            </a:r>
            <a:r>
              <a:rPr lang="en-US" sz="1200" b="0" baseline="0" dirty="0" smtClean="0"/>
              <a:t> have been in discussion with Dr. Lowe and some of her students about training mentors to facilitate WRAP workshops where mentors will support their peers in developing self-management skills.</a:t>
            </a:r>
            <a:endParaRPr lang="en-US"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All RTP workshops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evaluated using exit surveys.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Staff at the MUHC will be surveyed in the next phase of the program evaluation. </a:t>
            </a:r>
          </a:p>
          <a:p>
            <a:endParaRPr lang="en-US" dirty="0"/>
          </a:p>
        </p:txBody>
      </p:sp>
      <p:sp>
        <p:nvSpPr>
          <p:cNvPr id="4" name="Slide Number Placeholder 3"/>
          <p:cNvSpPr>
            <a:spLocks noGrp="1"/>
          </p:cNvSpPr>
          <p:nvPr>
            <p:ph type="sldNum" sz="quarter" idx="10"/>
          </p:nvPr>
        </p:nvSpPr>
        <p:spPr/>
        <p:txBody>
          <a:bodyPr/>
          <a:lstStyle/>
          <a:p>
            <a:fld id="{A696E7D6-EA32-426E-8E48-6907ECBE937F}" type="slidenum">
              <a:rPr lang="en-US" smtClean="0"/>
              <a:t>7</a:t>
            </a:fld>
            <a:endParaRPr lang="en-US"/>
          </a:p>
        </p:txBody>
      </p:sp>
    </p:spTree>
    <p:extLst>
      <p:ext uri="{BB962C8B-B14F-4D97-AF65-F5344CB8AC3E}">
        <p14:creationId xmlns:p14="http://schemas.microsoft.com/office/powerpoint/2010/main" val="142671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0" kern="1200" dirty="0" err="1" smtClean="0">
                <a:solidFill>
                  <a:schemeClr val="tx1"/>
                </a:solidFill>
                <a:effectLst/>
                <a:latin typeface="+mn-lt"/>
                <a:ea typeface="+mn-ea"/>
                <a:cs typeface="+mn-cs"/>
              </a:rPr>
              <a:t>RTPublication</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was created by volunteers</a:t>
            </a:r>
            <a:r>
              <a:rPr lang="en-US" sz="1200" kern="1200" baseline="0" dirty="0" smtClean="0">
                <a:solidFill>
                  <a:schemeClr val="tx1"/>
                </a:solidFill>
                <a:effectLst/>
                <a:latin typeface="+mn-lt"/>
                <a:ea typeface="+mn-ea"/>
                <a:cs typeface="+mn-cs"/>
              </a:rPr>
              <a:t>, with the support of clinical staff.</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explores the experience of recovery from mental illness and addiction through poetry, art, articles and stories</a:t>
            </a:r>
            <a:r>
              <a:rPr lang="en-US" sz="1200" kern="1200" baseline="0" dirty="0" smtClean="0">
                <a:solidFill>
                  <a:schemeClr val="tx1"/>
                </a:solidFill>
                <a:effectLst/>
                <a:latin typeface="+mn-lt"/>
                <a:ea typeface="+mn-ea"/>
                <a:cs typeface="+mn-cs"/>
              </a:rPr>
              <a:t> with the hope that others will feel less alone</a:t>
            </a:r>
            <a:endParaRPr lang="en-US" b="1" baseline="0" dirty="0" smtClean="0"/>
          </a:p>
          <a:p>
            <a:pPr marL="171450" indent="-171450">
              <a:buFont typeface="Arial"/>
              <a:buChar char="•"/>
            </a:pPr>
            <a:r>
              <a:rPr lang="en-US" b="0" baseline="0" dirty="0" smtClean="0"/>
              <a:t>The first </a:t>
            </a:r>
            <a:r>
              <a:rPr lang="en-US" b="0" baseline="0" dirty="0" smtClean="0"/>
              <a:t>edition focused </a:t>
            </a:r>
            <a:r>
              <a:rPr lang="en-US" b="0" baseline="0" dirty="0" smtClean="0"/>
              <a:t>on the RTP, </a:t>
            </a:r>
            <a:r>
              <a:rPr lang="en-US" b="0" baseline="0" dirty="0" smtClean="0"/>
              <a:t>it’s volunteers and </a:t>
            </a:r>
            <a:r>
              <a:rPr lang="en-US" b="0" baseline="0" dirty="0" smtClean="0"/>
              <a:t>activities</a:t>
            </a:r>
          </a:p>
          <a:p>
            <a:pPr marL="171450" indent="-171450">
              <a:buFont typeface="Arial"/>
              <a:buChar char="•"/>
            </a:pPr>
            <a:r>
              <a:rPr lang="en-US" b="0" baseline="0" dirty="0" smtClean="0"/>
              <a:t>The </a:t>
            </a:r>
            <a:r>
              <a:rPr lang="en-US" b="0" baseline="0" dirty="0" smtClean="0"/>
              <a:t>second looked at the people and services at the </a:t>
            </a:r>
            <a:r>
              <a:rPr lang="en-US" b="0" baseline="0" dirty="0" smtClean="0"/>
              <a:t>GEC</a:t>
            </a:r>
          </a:p>
          <a:p>
            <a:pPr marL="171450" indent="-171450">
              <a:buFont typeface="Arial"/>
              <a:buChar char="•"/>
            </a:pPr>
            <a:r>
              <a:rPr lang="en-US" b="0" baseline="0" dirty="0" smtClean="0"/>
              <a:t>The most recent zine explored </a:t>
            </a:r>
            <a:r>
              <a:rPr lang="en-US" b="0" baseline="0" dirty="0" smtClean="0"/>
              <a:t>the Day </a:t>
            </a:r>
            <a:r>
              <a:rPr lang="en-US" b="0" baseline="0" dirty="0" smtClean="0"/>
              <a:t>Hospital</a:t>
            </a:r>
          </a:p>
          <a:p>
            <a:pPr marL="171450" indent="-171450">
              <a:buFont typeface="Arial"/>
              <a:buChar char="•"/>
            </a:pPr>
            <a:r>
              <a:rPr lang="en-US" b="0" baseline="0" dirty="0" smtClean="0"/>
              <a:t>In </a:t>
            </a:r>
            <a:r>
              <a:rPr lang="en-US" b="0" baseline="0" dirty="0" smtClean="0"/>
              <a:t>the forth edition we hope to </a:t>
            </a:r>
            <a:r>
              <a:rPr lang="en-US" b="0" baseline="0" dirty="0" smtClean="0"/>
              <a:t>better understand STS </a:t>
            </a:r>
            <a:r>
              <a:rPr lang="en-US" b="0" baseline="0" dirty="0" smtClean="0"/>
              <a:t>and early </a:t>
            </a:r>
            <a:r>
              <a:rPr lang="en-US" b="0" baseline="0" dirty="0" smtClean="0"/>
              <a:t>psychosis</a:t>
            </a:r>
            <a:endParaRPr lang="en-US" b="0"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smtClean="0"/>
              <a:t>A digital version of the </a:t>
            </a:r>
            <a:r>
              <a:rPr lang="en-US" b="0" baseline="0" dirty="0" smtClean="0"/>
              <a:t>zine is </a:t>
            </a:r>
            <a:r>
              <a:rPr lang="en-US" b="0" baseline="0" dirty="0" smtClean="0"/>
              <a:t>on the RTP </a:t>
            </a:r>
            <a:r>
              <a:rPr lang="en-US" b="0" baseline="0" dirty="0" smtClean="0"/>
              <a:t>website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zine team meet once a week in the RTP Conference Room at the AMI</a:t>
            </a:r>
            <a:r>
              <a:rPr lang="en-US" sz="1200" kern="1200" baseline="0" dirty="0" smtClean="0">
                <a:solidFill>
                  <a:schemeClr val="tx1"/>
                </a:solidFill>
                <a:effectLst/>
                <a:latin typeface="+mn-lt"/>
                <a:ea typeface="+mn-ea"/>
                <a:cs typeface="+mn-cs"/>
              </a:rPr>
              <a:t> </a:t>
            </a:r>
            <a:endParaRPr lang="en-US" b="0"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smtClean="0"/>
              <a:t>Please let us know of any patients that may be interested in joining the zine </a:t>
            </a:r>
            <a:r>
              <a:rPr lang="en-US" b="0" baseline="0" dirty="0" smtClean="0"/>
              <a:t>team workshop, </a:t>
            </a:r>
            <a:r>
              <a:rPr lang="en-US" b="0" baseline="0" dirty="0" smtClean="0"/>
              <a:t>or submitting their work for </a:t>
            </a:r>
            <a:r>
              <a:rPr lang="en-US" b="0" baseline="0" dirty="0" smtClean="0"/>
              <a:t>publication</a:t>
            </a:r>
            <a:endParaRPr lang="en-US" b="0"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b="0" baseline="0" dirty="0" smtClean="0"/>
          </a:p>
          <a:p>
            <a:pPr marL="171450" indent="-171450">
              <a:buFont typeface="Arial"/>
              <a:buChar char="•"/>
            </a:pPr>
            <a:endParaRPr lang="en-US" b="0" baseline="0" dirty="0" smtClean="0"/>
          </a:p>
          <a:p>
            <a:pPr marL="171450" indent="-171450">
              <a:buFont typeface="Arial"/>
              <a:buChar char="•"/>
            </a:pPr>
            <a:endParaRPr lang="en-US" b="0" baseline="0" dirty="0" smtClean="0"/>
          </a:p>
          <a:p>
            <a:pPr marL="0" indent="0">
              <a:buFont typeface="Arial"/>
              <a:buNone/>
            </a:pPr>
            <a:endParaRPr lang="en-US" b="0" dirty="0"/>
          </a:p>
        </p:txBody>
      </p:sp>
      <p:sp>
        <p:nvSpPr>
          <p:cNvPr id="4" name="Slide Number Placeholder 3"/>
          <p:cNvSpPr>
            <a:spLocks noGrp="1"/>
          </p:cNvSpPr>
          <p:nvPr>
            <p:ph type="sldNum" sz="quarter" idx="10"/>
          </p:nvPr>
        </p:nvSpPr>
        <p:spPr/>
        <p:txBody>
          <a:bodyPr/>
          <a:lstStyle/>
          <a:p>
            <a:fld id="{EE441414-C55F-1947-82DB-515C8445747F}" type="slidenum">
              <a:rPr lang="en-US" smtClean="0"/>
              <a:t>8</a:t>
            </a:fld>
            <a:endParaRPr lang="en-US"/>
          </a:p>
        </p:txBody>
      </p:sp>
    </p:spTree>
    <p:extLst>
      <p:ext uri="{BB962C8B-B14F-4D97-AF65-F5344CB8AC3E}">
        <p14:creationId xmlns:p14="http://schemas.microsoft.com/office/powerpoint/2010/main" val="2098156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RTP website </a:t>
            </a:r>
            <a:r>
              <a:rPr lang="en-US" baseline="0" dirty="0" smtClean="0"/>
              <a:t>has an </a:t>
            </a:r>
            <a:r>
              <a:rPr lang="en-US" baseline="0" dirty="0" smtClean="0"/>
              <a:t>extensive community resources page. </a:t>
            </a:r>
            <a:endParaRPr lang="en-US" baseline="0" dirty="0" smtClean="0"/>
          </a:p>
          <a:p>
            <a:r>
              <a:rPr lang="en-US" baseline="0" dirty="0" smtClean="0"/>
              <a:t>Please </a:t>
            </a:r>
            <a:r>
              <a:rPr lang="en-US" baseline="0" dirty="0" smtClean="0"/>
              <a:t>take a look, and let us know if there are resources that you’d suggest </a:t>
            </a:r>
            <a:r>
              <a:rPr lang="en-US" baseline="0" dirty="0" smtClean="0"/>
              <a:t>that we include</a:t>
            </a:r>
            <a:endParaRPr lang="en-US" baseline="0" dirty="0" smtClean="0"/>
          </a:p>
          <a:p>
            <a:r>
              <a:rPr lang="en-US" baseline="0" dirty="0" smtClean="0"/>
              <a:t>You may also learn </a:t>
            </a:r>
            <a:r>
              <a:rPr lang="en-US" baseline="0" dirty="0" smtClean="0"/>
              <a:t>more about the RTP, and how to refer patients for mentoring.</a:t>
            </a:r>
            <a:endParaRPr lang="en-US" dirty="0"/>
          </a:p>
        </p:txBody>
      </p:sp>
      <p:sp>
        <p:nvSpPr>
          <p:cNvPr id="4" name="Slide Number Placeholder 3"/>
          <p:cNvSpPr>
            <a:spLocks noGrp="1"/>
          </p:cNvSpPr>
          <p:nvPr>
            <p:ph type="sldNum" sz="quarter" idx="10"/>
          </p:nvPr>
        </p:nvSpPr>
        <p:spPr/>
        <p:txBody>
          <a:bodyPr/>
          <a:lstStyle/>
          <a:p>
            <a:fld id="{A696E7D6-EA32-426E-8E48-6907ECBE937F}" type="slidenum">
              <a:rPr lang="en-US" smtClean="0"/>
              <a:t>9</a:t>
            </a:fld>
            <a:endParaRPr lang="en-US"/>
          </a:p>
        </p:txBody>
      </p:sp>
    </p:spTree>
    <p:extLst>
      <p:ext uri="{BB962C8B-B14F-4D97-AF65-F5344CB8AC3E}">
        <p14:creationId xmlns:p14="http://schemas.microsoft.com/office/powerpoint/2010/main" val="172617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AE615E-A831-4048-B79A-E3D11C9C2094}"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F676-7813-459C-A3E8-3CC8300007E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E615E-A831-4048-B79A-E3D11C9C2094}"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F676-7813-459C-A3E8-3CC8300007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E615E-A831-4048-B79A-E3D11C9C2094}"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F676-7813-459C-A3E8-3CC8300007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E615E-A831-4048-B79A-E3D11C9C2094}"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F676-7813-459C-A3E8-3CC8300007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E615E-A831-4048-B79A-E3D11C9C2094}"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F676-7813-459C-A3E8-3CC8300007ED}"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AE615E-A831-4048-B79A-E3D11C9C2094}" type="datetimeFigureOut">
              <a:rPr lang="en-US" smtClean="0"/>
              <a:t>9/30/18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CF676-7813-459C-A3E8-3CC8300007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E615E-A831-4048-B79A-E3D11C9C2094}" type="datetimeFigureOut">
              <a:rPr lang="en-US" smtClean="0"/>
              <a:t>9/30/18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CF676-7813-459C-A3E8-3CC8300007ED}"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AE615E-A831-4048-B79A-E3D11C9C2094}" type="datetimeFigureOut">
              <a:rPr lang="en-US" smtClean="0"/>
              <a:t>9/30/18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CF676-7813-459C-A3E8-3CC8300007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E615E-A831-4048-B79A-E3D11C9C2094}" type="datetimeFigureOut">
              <a:rPr lang="en-US" smtClean="0"/>
              <a:t>9/30/18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CF676-7813-459C-A3E8-3CC8300007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E615E-A831-4048-B79A-E3D11C9C2094}" type="datetimeFigureOut">
              <a:rPr lang="en-US" smtClean="0"/>
              <a:t>9/30/18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CF676-7813-459C-A3E8-3CC8300007E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E615E-A831-4048-B79A-E3D11C9C2094}" type="datetimeFigureOut">
              <a:rPr lang="en-US" smtClean="0"/>
              <a:t>9/30/18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CF676-7813-459C-A3E8-3CC8300007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DAE615E-A831-4048-B79A-E3D11C9C2094}" type="datetimeFigureOut">
              <a:rPr lang="en-US" smtClean="0"/>
              <a:t>9/30/18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28CF676-7813-459C-A3E8-3CC8300007ED}"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RTP: Adapting the model</a:t>
            </a:r>
            <a:endParaRPr lang="en-US" dirty="0"/>
          </a:p>
        </p:txBody>
      </p:sp>
      <p:sp>
        <p:nvSpPr>
          <p:cNvPr id="3" name="Subtitle 2"/>
          <p:cNvSpPr>
            <a:spLocks noGrp="1"/>
          </p:cNvSpPr>
          <p:nvPr>
            <p:ph type="subTitle" idx="1"/>
          </p:nvPr>
        </p:nvSpPr>
        <p:spPr/>
        <p:txBody>
          <a:bodyPr/>
          <a:lstStyle/>
          <a:p>
            <a:r>
              <a:rPr lang="en-US" dirty="0" smtClean="0"/>
              <a:t>For mood and psychotic disorders</a:t>
            </a:r>
            <a:endParaRPr lang="en-US" dirty="0"/>
          </a:p>
        </p:txBody>
      </p:sp>
    </p:spTree>
    <p:extLst>
      <p:ext uri="{BB962C8B-B14F-4D97-AF65-F5344CB8AC3E}">
        <p14:creationId xmlns:p14="http://schemas.microsoft.com/office/powerpoint/2010/main" val="136344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of model</a:t>
            </a:r>
            <a:endParaRPr lang="en-US" dirty="0"/>
          </a:p>
        </p:txBody>
      </p:sp>
      <p:sp>
        <p:nvSpPr>
          <p:cNvPr id="3" name="Content Placeholder 2"/>
          <p:cNvSpPr>
            <a:spLocks noGrp="1"/>
          </p:cNvSpPr>
          <p:nvPr>
            <p:ph idx="1"/>
          </p:nvPr>
        </p:nvSpPr>
        <p:spPr/>
        <p:txBody>
          <a:bodyPr/>
          <a:lstStyle/>
          <a:p>
            <a:r>
              <a:rPr lang="en-US" dirty="0" smtClean="0"/>
              <a:t>Mentors working alongside staff: in groups, clinical encounters, family education</a:t>
            </a:r>
          </a:p>
          <a:p>
            <a:r>
              <a:rPr lang="en-US" dirty="0" smtClean="0"/>
              <a:t>Consultation </a:t>
            </a:r>
            <a:r>
              <a:rPr lang="en-US" dirty="0" smtClean="0"/>
              <a:t>and education of staff</a:t>
            </a:r>
          </a:p>
          <a:p>
            <a:pPr marL="0" indent="0">
              <a:buNone/>
            </a:pPr>
            <a:endParaRPr lang="en-US" dirty="0"/>
          </a:p>
        </p:txBody>
      </p:sp>
    </p:spTree>
    <p:extLst>
      <p:ext uri="{BB962C8B-B14F-4D97-AF65-F5344CB8AC3E}">
        <p14:creationId xmlns:p14="http://schemas.microsoft.com/office/powerpoint/2010/main" val="2512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1" y="2133600"/>
            <a:ext cx="8806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68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Discussion: future collaboration</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533400"/>
            <a:ext cx="4572000" cy="3657600"/>
          </a:xfrm>
        </p:spPr>
      </p:pic>
    </p:spTree>
    <p:extLst>
      <p:ext uri="{BB962C8B-B14F-4D97-AF65-F5344CB8AC3E}">
        <p14:creationId xmlns:p14="http://schemas.microsoft.com/office/powerpoint/2010/main" val="253307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6781800" cy="1600200"/>
          </a:xfrm>
        </p:spPr>
        <p:txBody>
          <a:bodyPr/>
          <a:lstStyle/>
          <a:p>
            <a:r>
              <a:rPr lang="en-US" dirty="0" smtClean="0"/>
              <a:t>Outline </a:t>
            </a:r>
            <a:endParaRPr lang="en-US" dirty="0"/>
          </a:p>
        </p:txBody>
      </p:sp>
      <p:sp>
        <p:nvSpPr>
          <p:cNvPr id="3" name="Content Placeholder 2"/>
          <p:cNvSpPr>
            <a:spLocks noGrp="1"/>
          </p:cNvSpPr>
          <p:nvPr>
            <p:ph idx="1"/>
          </p:nvPr>
        </p:nvSpPr>
        <p:spPr>
          <a:xfrm>
            <a:off x="723900" y="1752600"/>
            <a:ext cx="7543800" cy="3886200"/>
          </a:xfrm>
        </p:spPr>
        <p:txBody>
          <a:bodyPr>
            <a:normAutofit/>
          </a:bodyPr>
          <a:lstStyle/>
          <a:p>
            <a:endParaRPr lang="en-US" dirty="0"/>
          </a:p>
          <a:p>
            <a:r>
              <a:rPr lang="en-US" dirty="0" smtClean="0"/>
              <a:t>Overview: What does mentorship currently look like at the MUHC mental health mission?</a:t>
            </a:r>
          </a:p>
          <a:p>
            <a:r>
              <a:rPr lang="en-US" dirty="0" smtClean="0"/>
              <a:t>The </a:t>
            </a:r>
            <a:r>
              <a:rPr lang="en-US" dirty="0" err="1" smtClean="0"/>
              <a:t>RTPublication</a:t>
            </a:r>
            <a:endParaRPr lang="en-US" dirty="0" smtClean="0"/>
          </a:p>
          <a:p>
            <a:r>
              <a:rPr lang="en-US" dirty="0" smtClean="0"/>
              <a:t>Adaptation of </a:t>
            </a:r>
            <a:r>
              <a:rPr lang="en-US" dirty="0"/>
              <a:t>model based on unique </a:t>
            </a:r>
            <a:r>
              <a:rPr lang="en-US" dirty="0" smtClean="0"/>
              <a:t>needs</a:t>
            </a:r>
          </a:p>
          <a:p>
            <a:r>
              <a:rPr lang="en-US" dirty="0" smtClean="0"/>
              <a:t>Meeting the mentors</a:t>
            </a:r>
            <a:endParaRPr lang="en-US" dirty="0"/>
          </a:p>
          <a:p>
            <a:r>
              <a:rPr lang="en-US" dirty="0" smtClean="0"/>
              <a:t>Questions and discussion: Future </a:t>
            </a:r>
            <a:r>
              <a:rPr lang="en-US" dirty="0"/>
              <a:t>collaborations?</a:t>
            </a:r>
          </a:p>
          <a:p>
            <a:endParaRPr lang="en-US" dirty="0"/>
          </a:p>
        </p:txBody>
      </p:sp>
      <p:pic>
        <p:nvPicPr>
          <p:cNvPr id="4" name="Picture 3" descr="(R)RTP-logo.pdf"/>
          <p:cNvPicPr/>
          <p:nvPr/>
        </p:nvPicPr>
        <p:blipFill rotWithShape="1">
          <a:blip r:embed="rId3" cstate="print">
            <a:extLst>
              <a:ext uri="{28A0092B-C50C-407E-A947-70E740481C1C}">
                <a14:useLocalDpi xmlns:a14="http://schemas.microsoft.com/office/drawing/2010/main" val="0"/>
              </a:ext>
            </a:extLst>
          </a:blip>
          <a:srcRect l="24063" t="25431" r="20988" b="25680"/>
          <a:stretch/>
        </p:blipFill>
        <p:spPr>
          <a:xfrm>
            <a:off x="5867400" y="914400"/>
            <a:ext cx="1981200" cy="1371600"/>
          </a:xfrm>
          <a:prstGeom prst="rect">
            <a:avLst/>
          </a:prstGeom>
        </p:spPr>
      </p:pic>
    </p:spTree>
    <p:extLst>
      <p:ext uri="{BB962C8B-B14F-4D97-AF65-F5344CB8AC3E}">
        <p14:creationId xmlns:p14="http://schemas.microsoft.com/office/powerpoint/2010/main" val="1167048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1529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35520"/>
            <a:ext cx="6781800" cy="1536680"/>
          </a:xfrm>
        </p:spPr>
        <p:txBody>
          <a:bodyPr>
            <a:normAutofit/>
          </a:bodyPr>
          <a:lstStyle/>
          <a:p>
            <a:endParaRPr lang="en-US" sz="3600" dirty="0">
              <a:solidFill>
                <a:srgbClr val="8FB249"/>
              </a:solidFill>
            </a:endParaRPr>
          </a:p>
        </p:txBody>
      </p:sp>
      <p:pic>
        <p:nvPicPr>
          <p:cNvPr id="4" name="Content Placeholder 3" descr="RTPublication 2nd ed 150ppi.pdf"/>
          <p:cNvPicPr>
            <a:picLocks noGrp="1" noChangeAspect="1"/>
          </p:cNvPicPr>
          <p:nvPr>
            <p:ph idx="1"/>
          </p:nvPr>
        </p:nvPicPr>
        <p:blipFill rotWithShape="1">
          <a:blip r:embed="rId3">
            <a:extLst>
              <a:ext uri="{28A0092B-C50C-407E-A947-70E740481C1C}">
                <a14:useLocalDpi xmlns:a14="http://schemas.microsoft.com/office/drawing/2010/main" val="0"/>
              </a:ext>
            </a:extLst>
          </a:blip>
          <a:srcRect l="53181" t="37652" r="3911" b="6676"/>
          <a:stretch/>
        </p:blipFill>
        <p:spPr>
          <a:xfrm>
            <a:off x="358238" y="1209020"/>
            <a:ext cx="3832762" cy="4946134"/>
          </a:xfrm>
        </p:spPr>
      </p:pic>
      <p:sp>
        <p:nvSpPr>
          <p:cNvPr id="6" name="TextBox 5"/>
          <p:cNvSpPr txBox="1"/>
          <p:nvPr/>
        </p:nvSpPr>
        <p:spPr>
          <a:xfrm>
            <a:off x="4343399" y="1371599"/>
            <a:ext cx="1795449" cy="3754874"/>
          </a:xfrm>
          <a:prstGeom prst="rect">
            <a:avLst/>
          </a:prstGeom>
          <a:noFill/>
        </p:spPr>
        <p:txBody>
          <a:bodyPr wrap="square" rtlCol="0">
            <a:spAutoFit/>
          </a:bodyPr>
          <a:lstStyle/>
          <a:p>
            <a:r>
              <a:rPr lang="en-US" sz="2000" dirty="0" smtClean="0">
                <a:latin typeface="+mj-lt"/>
                <a:cs typeface="Calibri"/>
              </a:rPr>
              <a:t>First Cohort </a:t>
            </a:r>
            <a:r>
              <a:rPr lang="en-US" sz="2000" dirty="0" smtClean="0">
                <a:latin typeface="Calibri"/>
                <a:cs typeface="Calibri"/>
              </a:rPr>
              <a:t>(</a:t>
            </a:r>
            <a:r>
              <a:rPr lang="en-US" sz="2000" dirty="0" smtClean="0">
                <a:latin typeface="Calibri"/>
                <a:cs typeface="Calibri"/>
              </a:rPr>
              <a:t>2016-2017)</a:t>
            </a:r>
            <a:endParaRPr lang="en-US" sz="2000" dirty="0" smtClean="0">
              <a:latin typeface="Calibri"/>
              <a:cs typeface="Calibri"/>
            </a:endParaRPr>
          </a:p>
          <a:p>
            <a:r>
              <a:rPr lang="en-US" sz="2000" dirty="0" smtClean="0">
                <a:latin typeface="Brush Script MT" charset="0"/>
                <a:ea typeface="Brush Script MT" charset="0"/>
                <a:cs typeface="Brush Script MT" charset="0"/>
              </a:rPr>
              <a:t>Angie</a:t>
            </a:r>
          </a:p>
          <a:p>
            <a:r>
              <a:rPr lang="en-US" sz="2000" dirty="0" smtClean="0">
                <a:latin typeface="Brush Script MT" charset="0"/>
                <a:ea typeface="Brush Script MT" charset="0"/>
                <a:cs typeface="Brush Script MT" charset="0"/>
              </a:rPr>
              <a:t>Bernie</a:t>
            </a:r>
          </a:p>
          <a:p>
            <a:r>
              <a:rPr lang="en-US" sz="2000" dirty="0" smtClean="0">
                <a:latin typeface="Brush Script MT" charset="0"/>
                <a:ea typeface="Brush Script MT" charset="0"/>
                <a:cs typeface="Brush Script MT" charset="0"/>
              </a:rPr>
              <a:t>Cecelia</a:t>
            </a:r>
          </a:p>
          <a:p>
            <a:r>
              <a:rPr lang="en-US" sz="2000" dirty="0" smtClean="0">
                <a:latin typeface="Brush Script MT" charset="0"/>
                <a:ea typeface="Brush Script MT" charset="0"/>
                <a:cs typeface="Brush Script MT" charset="0"/>
              </a:rPr>
              <a:t>Danielle</a:t>
            </a:r>
          </a:p>
          <a:p>
            <a:r>
              <a:rPr lang="en-US" sz="2000" dirty="0" smtClean="0">
                <a:latin typeface="Brush Script MT" charset="0"/>
                <a:ea typeface="Brush Script MT" charset="0"/>
                <a:cs typeface="Brush Script MT" charset="0"/>
              </a:rPr>
              <a:t>Francine</a:t>
            </a:r>
          </a:p>
          <a:p>
            <a:r>
              <a:rPr lang="en-US" sz="2000" dirty="0" smtClean="0">
                <a:latin typeface="Brush Script MT" charset="0"/>
                <a:ea typeface="Brush Script MT" charset="0"/>
                <a:cs typeface="Brush Script MT" charset="0"/>
              </a:rPr>
              <a:t>Julia</a:t>
            </a:r>
          </a:p>
          <a:p>
            <a:r>
              <a:rPr lang="en-US" sz="2000" dirty="0" smtClean="0">
                <a:latin typeface="Brush Script MT" charset="0"/>
                <a:ea typeface="Brush Script MT" charset="0"/>
                <a:cs typeface="Brush Script MT" charset="0"/>
              </a:rPr>
              <a:t>Matthew</a:t>
            </a:r>
          </a:p>
          <a:p>
            <a:r>
              <a:rPr lang="en-US" sz="2000" dirty="0" smtClean="0">
                <a:latin typeface="Brush Script MT" charset="0"/>
                <a:ea typeface="Brush Script MT" charset="0"/>
                <a:cs typeface="Brush Script MT" charset="0"/>
              </a:rPr>
              <a:t>Michael</a:t>
            </a:r>
          </a:p>
          <a:p>
            <a:r>
              <a:rPr lang="en-US" sz="2000" dirty="0" smtClean="0">
                <a:latin typeface="Brush Script MT" charset="0"/>
                <a:ea typeface="Brush Script MT" charset="0"/>
                <a:cs typeface="Brush Script MT" charset="0"/>
              </a:rPr>
              <a:t>Rafael</a:t>
            </a:r>
          </a:p>
          <a:p>
            <a:endParaRPr lang="en-US" dirty="0" smtClean="0">
              <a:solidFill>
                <a:srgbClr val="8FB249"/>
              </a:solidFill>
              <a:latin typeface="Calibri"/>
              <a:cs typeface="Calibri"/>
            </a:endParaRPr>
          </a:p>
        </p:txBody>
      </p:sp>
      <p:sp>
        <p:nvSpPr>
          <p:cNvPr id="8" name="TextBox 7"/>
          <p:cNvSpPr txBox="1"/>
          <p:nvPr/>
        </p:nvSpPr>
        <p:spPr>
          <a:xfrm>
            <a:off x="7218637" y="2057400"/>
            <a:ext cx="1684064" cy="4001095"/>
          </a:xfrm>
          <a:prstGeom prst="rect">
            <a:avLst/>
          </a:prstGeom>
          <a:noFill/>
        </p:spPr>
        <p:txBody>
          <a:bodyPr wrap="square" rtlCol="0">
            <a:spAutoFit/>
          </a:bodyPr>
          <a:lstStyle/>
          <a:p>
            <a:r>
              <a:rPr lang="en-US" sz="2000" dirty="0" smtClean="0">
                <a:latin typeface="+mj-lt"/>
                <a:cs typeface="Calibri"/>
              </a:rPr>
              <a:t>Third Cohort</a:t>
            </a:r>
          </a:p>
          <a:p>
            <a:r>
              <a:rPr lang="en-US" dirty="0" smtClean="0">
                <a:latin typeface="Calibri"/>
                <a:cs typeface="Calibri"/>
              </a:rPr>
              <a:t>(2018-2019) </a:t>
            </a:r>
          </a:p>
          <a:p>
            <a:r>
              <a:rPr lang="en-US" dirty="0" smtClean="0">
                <a:latin typeface="Brush Script MT" charset="0"/>
                <a:ea typeface="Brush Script MT" charset="0"/>
                <a:cs typeface="Brush Script MT" charset="0"/>
              </a:rPr>
              <a:t>Debra</a:t>
            </a:r>
          </a:p>
          <a:p>
            <a:r>
              <a:rPr lang="en-US" dirty="0" err="1">
                <a:latin typeface="Brush Script MT" charset="0"/>
                <a:ea typeface="Brush Script MT" charset="0"/>
                <a:cs typeface="Brush Script MT" charset="0"/>
              </a:rPr>
              <a:t>G</a:t>
            </a:r>
            <a:r>
              <a:rPr lang="en-US" dirty="0" err="1" smtClean="0">
                <a:latin typeface="Brush Script MT" charset="0"/>
                <a:ea typeface="Brush Script MT" charset="0"/>
                <a:cs typeface="Brush Script MT" charset="0"/>
              </a:rPr>
              <a:t>aaya</a:t>
            </a:r>
            <a:endParaRPr lang="en-US" dirty="0" smtClean="0">
              <a:latin typeface="Brush Script MT" charset="0"/>
              <a:ea typeface="Brush Script MT" charset="0"/>
              <a:cs typeface="Brush Script MT" charset="0"/>
            </a:endParaRPr>
          </a:p>
          <a:p>
            <a:r>
              <a:rPr lang="en-US" dirty="0" smtClean="0">
                <a:latin typeface="Brush Script MT" charset="0"/>
                <a:ea typeface="Brush Script MT" charset="0"/>
                <a:cs typeface="Brush Script MT" charset="0"/>
              </a:rPr>
              <a:t>Jacob</a:t>
            </a:r>
          </a:p>
          <a:p>
            <a:r>
              <a:rPr lang="en-US" dirty="0" smtClean="0">
                <a:latin typeface="Brush Script MT" charset="0"/>
                <a:ea typeface="Brush Script MT" charset="0"/>
                <a:cs typeface="Brush Script MT" charset="0"/>
              </a:rPr>
              <a:t>Jessica</a:t>
            </a:r>
          </a:p>
          <a:p>
            <a:r>
              <a:rPr lang="en-US" dirty="0" smtClean="0">
                <a:latin typeface="Brush Script MT" charset="0"/>
                <a:ea typeface="Brush Script MT" charset="0"/>
                <a:cs typeface="Brush Script MT" charset="0"/>
              </a:rPr>
              <a:t>Joe</a:t>
            </a:r>
          </a:p>
          <a:p>
            <a:r>
              <a:rPr lang="en-US" dirty="0" smtClean="0">
                <a:latin typeface="Brush Script MT" charset="0"/>
                <a:ea typeface="Brush Script MT" charset="0"/>
                <a:cs typeface="Brush Script MT" charset="0"/>
              </a:rPr>
              <a:t>Massimo</a:t>
            </a:r>
            <a:endParaRPr lang="en-US" dirty="0" smtClean="0">
              <a:latin typeface="Brush Script MT" charset="0"/>
              <a:ea typeface="Brush Script MT" charset="0"/>
              <a:cs typeface="Brush Script MT" charset="0"/>
            </a:endParaRPr>
          </a:p>
          <a:p>
            <a:r>
              <a:rPr lang="en-US" dirty="0" smtClean="0">
                <a:latin typeface="Brush Script MT" charset="0"/>
                <a:ea typeface="Brush Script MT" charset="0"/>
                <a:cs typeface="Brush Script MT" charset="0"/>
              </a:rPr>
              <a:t>Natalie</a:t>
            </a:r>
          </a:p>
          <a:p>
            <a:r>
              <a:rPr lang="en-US" dirty="0" smtClean="0">
                <a:latin typeface="Brush Script MT" charset="0"/>
                <a:ea typeface="Brush Script MT" charset="0"/>
                <a:cs typeface="Brush Script MT" charset="0"/>
              </a:rPr>
              <a:t>Robin</a:t>
            </a:r>
          </a:p>
          <a:p>
            <a:r>
              <a:rPr lang="en-US" dirty="0" smtClean="0">
                <a:latin typeface="Brush Script MT" charset="0"/>
                <a:ea typeface="Brush Script MT" charset="0"/>
                <a:cs typeface="Brush Script MT" charset="0"/>
              </a:rPr>
              <a:t>Stephanie</a:t>
            </a:r>
          </a:p>
          <a:p>
            <a:r>
              <a:rPr lang="en-US" dirty="0" smtClean="0">
                <a:latin typeface="Brush Script MT" charset="0"/>
                <a:ea typeface="Brush Script MT" charset="0"/>
                <a:cs typeface="Brush Script MT" charset="0"/>
              </a:rPr>
              <a:t>Tara</a:t>
            </a:r>
          </a:p>
          <a:p>
            <a:r>
              <a:rPr lang="en-US" dirty="0" smtClean="0">
                <a:latin typeface="Brush Script MT" charset="0"/>
                <a:ea typeface="Brush Script MT" charset="0"/>
                <a:cs typeface="Brush Script MT" charset="0"/>
              </a:rPr>
              <a:t>Terry </a:t>
            </a:r>
          </a:p>
          <a:p>
            <a:r>
              <a:rPr lang="en-US" dirty="0" smtClean="0">
                <a:latin typeface="Brush Script MT" charset="0"/>
                <a:ea typeface="Brush Script MT" charset="0"/>
                <a:cs typeface="Brush Script MT" charset="0"/>
              </a:rPr>
              <a:t>Vince</a:t>
            </a:r>
            <a:endParaRPr lang="en-US" dirty="0">
              <a:latin typeface="Brush Script MT" charset="0"/>
              <a:ea typeface="Brush Script MT" charset="0"/>
              <a:cs typeface="Brush Script MT" charset="0"/>
            </a:endParaRPr>
          </a:p>
        </p:txBody>
      </p:sp>
      <p:sp>
        <p:nvSpPr>
          <p:cNvPr id="3" name="TextBox 2"/>
          <p:cNvSpPr txBox="1"/>
          <p:nvPr/>
        </p:nvSpPr>
        <p:spPr>
          <a:xfrm>
            <a:off x="457200" y="685800"/>
            <a:ext cx="3581400" cy="523220"/>
          </a:xfrm>
          <a:prstGeom prst="rect">
            <a:avLst/>
          </a:prstGeom>
          <a:noFill/>
        </p:spPr>
        <p:txBody>
          <a:bodyPr wrap="square" rtlCol="0">
            <a:spAutoFit/>
          </a:bodyPr>
          <a:lstStyle/>
          <a:p>
            <a:r>
              <a:rPr lang="en-US" sz="2800" dirty="0" smtClean="0">
                <a:latin typeface="+mj-lt"/>
              </a:rPr>
              <a:t>RTP PEER MENTORS</a:t>
            </a:r>
            <a:endParaRPr lang="en-US" sz="2800" dirty="0">
              <a:latin typeface="+mj-lt"/>
            </a:endParaRPr>
          </a:p>
        </p:txBody>
      </p:sp>
      <p:sp>
        <p:nvSpPr>
          <p:cNvPr id="5" name="TextBox 4"/>
          <p:cNvSpPr txBox="1"/>
          <p:nvPr/>
        </p:nvSpPr>
        <p:spPr>
          <a:xfrm>
            <a:off x="5676900" y="1671241"/>
            <a:ext cx="3467100" cy="3447098"/>
          </a:xfrm>
          <a:prstGeom prst="rect">
            <a:avLst/>
          </a:prstGeom>
          <a:noFill/>
        </p:spPr>
        <p:txBody>
          <a:bodyPr wrap="square" rtlCol="0">
            <a:spAutoFit/>
          </a:bodyPr>
          <a:lstStyle/>
          <a:p>
            <a:r>
              <a:rPr lang="en-US" sz="2000" dirty="0" smtClean="0">
                <a:latin typeface="+mj-lt"/>
                <a:cs typeface="Calibri"/>
              </a:rPr>
              <a:t>Second Cohort</a:t>
            </a:r>
          </a:p>
          <a:p>
            <a:r>
              <a:rPr lang="en-US" sz="2000" dirty="0" smtClean="0">
                <a:latin typeface="Calibri"/>
                <a:cs typeface="Calibri"/>
              </a:rPr>
              <a:t>(</a:t>
            </a:r>
            <a:r>
              <a:rPr lang="en-US" sz="2000" dirty="0" smtClean="0">
                <a:latin typeface="Calibri"/>
                <a:cs typeface="Calibri"/>
              </a:rPr>
              <a:t>2017-2018)</a:t>
            </a:r>
            <a:endParaRPr lang="en-US" sz="2000" dirty="0">
              <a:latin typeface="Calibri"/>
              <a:cs typeface="Calibri"/>
            </a:endParaRPr>
          </a:p>
          <a:p>
            <a:r>
              <a:rPr lang="en-US" sz="2000" dirty="0" err="1">
                <a:latin typeface="Brush Script MT" charset="0"/>
                <a:ea typeface="Brush Script MT" charset="0"/>
                <a:cs typeface="Brush Script MT" charset="0"/>
              </a:rPr>
              <a:t>Affrica</a:t>
            </a:r>
            <a:endParaRPr lang="en-US" sz="2000" dirty="0">
              <a:latin typeface="Brush Script MT" charset="0"/>
              <a:ea typeface="Brush Script MT" charset="0"/>
              <a:cs typeface="Brush Script MT" charset="0"/>
            </a:endParaRPr>
          </a:p>
          <a:p>
            <a:r>
              <a:rPr lang="en-US" sz="2000" dirty="0">
                <a:latin typeface="Brush Script MT" charset="0"/>
                <a:ea typeface="Brush Script MT" charset="0"/>
                <a:cs typeface="Brush Script MT" charset="0"/>
              </a:rPr>
              <a:t>Betty  </a:t>
            </a:r>
          </a:p>
          <a:p>
            <a:r>
              <a:rPr lang="en-US" sz="2000" dirty="0" err="1">
                <a:latin typeface="Brush Script MT" charset="0"/>
                <a:ea typeface="Brush Script MT" charset="0"/>
                <a:cs typeface="Brush Script MT" charset="0"/>
              </a:rPr>
              <a:t>Cami</a:t>
            </a:r>
            <a:endParaRPr lang="en-US" sz="2000" dirty="0">
              <a:latin typeface="Brush Script MT" charset="0"/>
              <a:ea typeface="Brush Script MT" charset="0"/>
              <a:cs typeface="Brush Script MT" charset="0"/>
            </a:endParaRPr>
          </a:p>
          <a:p>
            <a:r>
              <a:rPr lang="en-US" sz="2000" dirty="0">
                <a:latin typeface="Brush Script MT" charset="0"/>
                <a:ea typeface="Brush Script MT" charset="0"/>
                <a:cs typeface="Brush Script MT" charset="0"/>
              </a:rPr>
              <a:t>Chan</a:t>
            </a:r>
          </a:p>
          <a:p>
            <a:r>
              <a:rPr lang="en-US" sz="2000" dirty="0">
                <a:latin typeface="Brush Script MT" charset="0"/>
                <a:ea typeface="Brush Script MT" charset="0"/>
                <a:cs typeface="Brush Script MT" charset="0"/>
              </a:rPr>
              <a:t>Cindy</a:t>
            </a:r>
          </a:p>
          <a:p>
            <a:r>
              <a:rPr lang="en-US" sz="2000" dirty="0">
                <a:latin typeface="Brush Script MT" charset="0"/>
                <a:ea typeface="Brush Script MT" charset="0"/>
                <a:cs typeface="Brush Script MT" charset="0"/>
              </a:rPr>
              <a:t>Imogen</a:t>
            </a:r>
          </a:p>
          <a:p>
            <a:r>
              <a:rPr lang="en-US" sz="2000" dirty="0">
                <a:latin typeface="Brush Script MT" charset="0"/>
                <a:ea typeface="Brush Script MT" charset="0"/>
                <a:cs typeface="Brush Script MT" charset="0"/>
              </a:rPr>
              <a:t>Jeff</a:t>
            </a:r>
          </a:p>
          <a:p>
            <a:r>
              <a:rPr lang="en-US" sz="2000" dirty="0" err="1">
                <a:latin typeface="Brush Script MT" charset="0"/>
                <a:ea typeface="Brush Script MT" charset="0"/>
                <a:cs typeface="Brush Script MT" charset="0"/>
              </a:rPr>
              <a:t>Saya</a:t>
            </a:r>
            <a:endParaRPr lang="en-US" sz="2000" dirty="0">
              <a:latin typeface="Brush Script MT" charset="0"/>
              <a:ea typeface="Brush Script MT" charset="0"/>
              <a:cs typeface="Brush Script MT" charset="0"/>
            </a:endParaRPr>
          </a:p>
          <a:p>
            <a:endParaRPr lang="en-US" dirty="0">
              <a:latin typeface="Calibri"/>
              <a:cs typeface="Calibri"/>
            </a:endParaRPr>
          </a:p>
        </p:txBody>
      </p:sp>
    </p:spTree>
    <p:extLst>
      <p:ext uri="{BB962C8B-B14F-4D97-AF65-F5344CB8AC3E}">
        <p14:creationId xmlns:p14="http://schemas.microsoft.com/office/powerpoint/2010/main" val="1941994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924800" cy="4739759"/>
          </a:xfrm>
          <a:prstGeom prst="rect">
            <a:avLst/>
          </a:prstGeom>
        </p:spPr>
        <p:txBody>
          <a:bodyPr wrap="square">
            <a:spAutoFit/>
          </a:bodyPr>
          <a:lstStyle/>
          <a:p>
            <a:r>
              <a:rPr lang="en-US" sz="2800" b="1" dirty="0"/>
              <a:t>Intensive 30-hour peer led training course followed by </a:t>
            </a:r>
            <a:r>
              <a:rPr lang="en-US" sz="2800" b="1" dirty="0" smtClean="0"/>
              <a:t>20-hours of practicum and on</a:t>
            </a:r>
            <a:r>
              <a:rPr lang="en-US" sz="2800" b="1" dirty="0"/>
              <a:t>-going </a:t>
            </a:r>
            <a:r>
              <a:rPr lang="en-US" sz="2800" b="1" dirty="0" smtClean="0"/>
              <a:t>weekly supervision</a:t>
            </a:r>
            <a:endParaRPr lang="en-CA" sz="2800" b="1" dirty="0"/>
          </a:p>
          <a:p>
            <a:endParaRPr lang="en-CA" sz="2800" b="1" dirty="0"/>
          </a:p>
          <a:p>
            <a:pPr lvl="0"/>
            <a:r>
              <a:rPr lang="en-US" sz="2400" b="1" dirty="0"/>
              <a:t>Topics </a:t>
            </a:r>
            <a:r>
              <a:rPr lang="en-US" sz="2400" b="1" dirty="0" smtClean="0"/>
              <a:t>include</a:t>
            </a:r>
            <a:r>
              <a:rPr lang="en-US" sz="2400" b="1" dirty="0" smtClean="0"/>
              <a:t>:</a:t>
            </a:r>
            <a:endParaRPr lang="en-US" sz="2400" b="1" dirty="0"/>
          </a:p>
          <a:p>
            <a:pPr marL="285750" lvl="0" indent="-285750">
              <a:buFont typeface="Arial" panose="020B0604020202020204" pitchFamily="34" charset="0"/>
              <a:buChar char="•"/>
            </a:pPr>
            <a:r>
              <a:rPr lang="en-US" sz="2400" dirty="0" smtClean="0"/>
              <a:t>peer </a:t>
            </a:r>
            <a:r>
              <a:rPr lang="en-US" sz="2400" dirty="0"/>
              <a:t>mentor </a:t>
            </a:r>
            <a:r>
              <a:rPr lang="en-US" sz="2400" dirty="0" smtClean="0"/>
              <a:t>roles</a:t>
            </a:r>
          </a:p>
          <a:p>
            <a:pPr marL="285750" lvl="0" indent="-285750">
              <a:buFont typeface="Arial" panose="020B0604020202020204" pitchFamily="34" charset="0"/>
              <a:buChar char="•"/>
            </a:pPr>
            <a:r>
              <a:rPr lang="en-US" sz="2400" dirty="0" smtClean="0"/>
              <a:t>confidentiality</a:t>
            </a:r>
          </a:p>
          <a:p>
            <a:pPr marL="285750" lvl="0" indent="-285750">
              <a:buFont typeface="Arial" panose="020B0604020202020204" pitchFamily="34" charset="0"/>
              <a:buChar char="•"/>
            </a:pPr>
            <a:r>
              <a:rPr lang="en-US" sz="2400" dirty="0" smtClean="0"/>
              <a:t>communication </a:t>
            </a:r>
            <a:r>
              <a:rPr lang="en-US" sz="2400" dirty="0"/>
              <a:t>and listening </a:t>
            </a:r>
            <a:r>
              <a:rPr lang="en-US" sz="2400" dirty="0" smtClean="0"/>
              <a:t>skills</a:t>
            </a:r>
          </a:p>
          <a:p>
            <a:pPr marL="285750" lvl="0" indent="-285750">
              <a:buFont typeface="Arial" panose="020B0604020202020204" pitchFamily="34" charset="0"/>
              <a:buChar char="•"/>
            </a:pPr>
            <a:r>
              <a:rPr lang="en-US" sz="2400" dirty="0" smtClean="0"/>
              <a:t>boundaries </a:t>
            </a:r>
            <a:r>
              <a:rPr lang="en-US" sz="2400" dirty="0"/>
              <a:t>and self-</a:t>
            </a:r>
            <a:r>
              <a:rPr lang="en-US" sz="2400" dirty="0" smtClean="0"/>
              <a:t>disclosure</a:t>
            </a:r>
          </a:p>
          <a:p>
            <a:pPr marL="285750" lvl="0" indent="-285750">
              <a:buFont typeface="Arial" panose="020B0604020202020204" pitchFamily="34" charset="0"/>
              <a:buChar char="•"/>
            </a:pPr>
            <a:r>
              <a:rPr lang="en-US" sz="2400" dirty="0" smtClean="0"/>
              <a:t>dealing </a:t>
            </a:r>
            <a:r>
              <a:rPr lang="en-US" sz="2400" dirty="0"/>
              <a:t>with crisis and difficult </a:t>
            </a:r>
            <a:r>
              <a:rPr lang="en-US" sz="2400" dirty="0" smtClean="0"/>
              <a:t>situations</a:t>
            </a:r>
            <a:endParaRPr lang="en-US" sz="2400" dirty="0"/>
          </a:p>
          <a:p>
            <a:pPr marL="285750" lvl="0" indent="-285750">
              <a:buFont typeface="Arial" panose="020B0604020202020204" pitchFamily="34" charset="0"/>
              <a:buChar char="•"/>
            </a:pPr>
            <a:r>
              <a:rPr lang="en-US" sz="2400" dirty="0" smtClean="0"/>
              <a:t>self</a:t>
            </a:r>
            <a:r>
              <a:rPr lang="en-US" sz="2400" dirty="0"/>
              <a:t>-</a:t>
            </a:r>
            <a:r>
              <a:rPr lang="en-US" sz="2400" dirty="0" smtClean="0"/>
              <a:t>care</a:t>
            </a:r>
            <a:endParaRPr lang="en-CA" sz="2400" dirty="0"/>
          </a:p>
          <a:p>
            <a:pPr lvl="0"/>
            <a:endParaRPr lang="en-US" dirty="0"/>
          </a:p>
        </p:txBody>
      </p:sp>
      <p:sp>
        <p:nvSpPr>
          <p:cNvPr id="4" name="TextBox 3"/>
          <p:cNvSpPr txBox="1"/>
          <p:nvPr/>
        </p:nvSpPr>
        <p:spPr>
          <a:xfrm>
            <a:off x="685800" y="533400"/>
            <a:ext cx="5591567" cy="584776"/>
          </a:xfrm>
          <a:prstGeom prst="rect">
            <a:avLst/>
          </a:prstGeom>
          <a:noFill/>
        </p:spPr>
        <p:txBody>
          <a:bodyPr wrap="square" rtlCol="0">
            <a:spAutoFit/>
          </a:bodyPr>
          <a:lstStyle/>
          <a:p>
            <a:r>
              <a:rPr lang="en-US" sz="3200" b="1" dirty="0" smtClean="0">
                <a:latin typeface="+mj-lt"/>
              </a:rPr>
              <a:t>Peer Mentor Training Course</a:t>
            </a:r>
            <a:endParaRPr lang="en-US" sz="3200" b="1" dirty="0">
              <a:latin typeface="+mj-lt"/>
            </a:endParaRPr>
          </a:p>
        </p:txBody>
      </p:sp>
    </p:spTree>
    <p:extLst>
      <p:ext uri="{BB962C8B-B14F-4D97-AF65-F5344CB8AC3E}">
        <p14:creationId xmlns:p14="http://schemas.microsoft.com/office/powerpoint/2010/main" val="508151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533401"/>
          </a:xfrm>
        </p:spPr>
        <p:txBody>
          <a:bodyPr>
            <a:noAutofit/>
          </a:bodyPr>
          <a:lstStyle/>
          <a:p>
            <a:r>
              <a:rPr lang="en-US" sz="3200" dirty="0" smtClean="0"/>
              <a:t>    Peer Mentors collaborate </a:t>
            </a:r>
            <a:r>
              <a:rPr lang="en-US" sz="3200" dirty="0" smtClean="0"/>
              <a:t>with </a:t>
            </a:r>
            <a:r>
              <a:rPr lang="en-US" sz="3200" dirty="0" smtClean="0"/>
              <a:t>clinical </a:t>
            </a:r>
            <a:r>
              <a:rPr lang="en-US" sz="3200" dirty="0" smtClean="0"/>
              <a:t>teams</a:t>
            </a:r>
            <a:endParaRPr lang="en-US" sz="3200" dirty="0"/>
          </a:p>
        </p:txBody>
      </p:sp>
      <p:sp>
        <p:nvSpPr>
          <p:cNvPr id="5" name="TextBox 4"/>
          <p:cNvSpPr txBox="1"/>
          <p:nvPr/>
        </p:nvSpPr>
        <p:spPr>
          <a:xfrm>
            <a:off x="304800" y="1295400"/>
            <a:ext cx="8153400" cy="4708981"/>
          </a:xfrm>
          <a:prstGeom prst="rect">
            <a:avLst/>
          </a:prstGeom>
          <a:noFill/>
        </p:spPr>
        <p:txBody>
          <a:bodyPr wrap="square" rtlCol="0">
            <a:spAutoFit/>
          </a:bodyPr>
          <a:lstStyle/>
          <a:p>
            <a:pPr marL="285750" indent="-285750">
              <a:buFont typeface="Arial" charset="0"/>
              <a:buChar char="•"/>
            </a:pPr>
            <a:r>
              <a:rPr lang="en-US" sz="2000" b="1" dirty="0" smtClean="0"/>
              <a:t>GEC Wellness and Day Program </a:t>
            </a:r>
            <a:r>
              <a:rPr lang="en-US" sz="2000" dirty="0" smtClean="0"/>
              <a:t>– Peer mentors integrated </a:t>
            </a:r>
            <a:r>
              <a:rPr lang="en-US" sz="2000" dirty="0"/>
              <a:t>into </a:t>
            </a:r>
            <a:r>
              <a:rPr lang="en-US" sz="2000" dirty="0" smtClean="0"/>
              <a:t>existing programs, co-facilitating </a:t>
            </a:r>
            <a:r>
              <a:rPr lang="en-US" sz="2000" dirty="0"/>
              <a:t>with </a:t>
            </a:r>
            <a:r>
              <a:rPr lang="en-US" sz="2000" dirty="0" smtClean="0"/>
              <a:t>staff</a:t>
            </a:r>
          </a:p>
          <a:p>
            <a:pPr marL="285750" indent="-285750">
              <a:buFont typeface="Arial" charset="0"/>
              <a:buChar char="•"/>
            </a:pPr>
            <a:endParaRPr lang="en-US" sz="2000" b="1" dirty="0"/>
          </a:p>
          <a:p>
            <a:pPr marL="285750" indent="-285750">
              <a:buFont typeface="Arial" charset="0"/>
              <a:buChar char="•"/>
            </a:pPr>
            <a:r>
              <a:rPr lang="en-US" sz="2000" b="1" dirty="0" smtClean="0"/>
              <a:t>AMI Early </a:t>
            </a:r>
            <a:r>
              <a:rPr lang="en-US" sz="2000" b="1" dirty="0"/>
              <a:t>Psychosis Group </a:t>
            </a:r>
            <a:r>
              <a:rPr lang="en-US" sz="2000" dirty="0"/>
              <a:t>– </a:t>
            </a:r>
            <a:r>
              <a:rPr lang="en-US" sz="2000" dirty="0" smtClean="0"/>
              <a:t>Peer mentors </a:t>
            </a:r>
            <a:r>
              <a:rPr lang="en-US" sz="2000" dirty="0"/>
              <a:t>were integrated into </a:t>
            </a:r>
            <a:r>
              <a:rPr lang="en-US" sz="2000" dirty="0" smtClean="0"/>
              <a:t>an existing group, facilitated </a:t>
            </a:r>
            <a:r>
              <a:rPr lang="en-US" sz="2000" dirty="0"/>
              <a:t>by staff </a:t>
            </a:r>
            <a:endParaRPr lang="en-US" sz="2000" dirty="0" smtClean="0"/>
          </a:p>
          <a:p>
            <a:pPr marL="285750" indent="-285750">
              <a:buFont typeface="Arial" charset="0"/>
              <a:buChar char="•"/>
            </a:pPr>
            <a:endParaRPr lang="en-US" sz="2000" dirty="0"/>
          </a:p>
          <a:p>
            <a:pPr marL="285750" indent="-285750">
              <a:buFont typeface="Arial" charset="0"/>
              <a:buChar char="•"/>
            </a:pPr>
            <a:r>
              <a:rPr lang="en-US" sz="2000" b="1" dirty="0" smtClean="0"/>
              <a:t>AMI </a:t>
            </a:r>
            <a:r>
              <a:rPr lang="en-US" sz="2000" b="1" dirty="0"/>
              <a:t>CBT Group for Depression </a:t>
            </a:r>
            <a:r>
              <a:rPr lang="en-US" sz="2000" dirty="0"/>
              <a:t>- peer mentors are invited to share their experience recovering from mental illness with patients attending the group </a:t>
            </a:r>
            <a:endParaRPr lang="en-US" sz="2000" dirty="0"/>
          </a:p>
          <a:p>
            <a:pPr marL="285750" indent="-285750">
              <a:buFont typeface="Arial" charset="0"/>
              <a:buChar char="•"/>
            </a:pPr>
            <a:endParaRPr lang="en-US" sz="2000" b="1" dirty="0" smtClean="0"/>
          </a:p>
          <a:p>
            <a:pPr marL="285750" indent="-285750">
              <a:buFont typeface="Arial" charset="0"/>
              <a:buChar char="•"/>
            </a:pPr>
            <a:r>
              <a:rPr lang="en-US" sz="2000" b="1" dirty="0" smtClean="0"/>
              <a:t>AMI </a:t>
            </a:r>
            <a:r>
              <a:rPr lang="en-US" sz="2000" b="1" dirty="0"/>
              <a:t>Day Hospital </a:t>
            </a:r>
            <a:r>
              <a:rPr lang="en-US" sz="2000" dirty="0"/>
              <a:t>- Peer Mentors are invited to attend the Community Links and Discharge groups to share their experience transitioning from institutional care to the community </a:t>
            </a:r>
            <a:endParaRPr lang="en-US" sz="2000" dirty="0" smtClean="0"/>
          </a:p>
          <a:p>
            <a:pPr marL="285750" indent="-285750">
              <a:buFont typeface="Arial" charset="0"/>
              <a:buChar char="•"/>
            </a:pPr>
            <a:endParaRPr lang="en-US" sz="2000" dirty="0"/>
          </a:p>
          <a:p>
            <a:pPr marL="285750" indent="-285750">
              <a:buFont typeface="Arial" charset="0"/>
              <a:buChar char="•"/>
            </a:pPr>
            <a:r>
              <a:rPr lang="en-US" sz="2000" b="1" dirty="0"/>
              <a:t>Family Discussion Groups </a:t>
            </a:r>
            <a:r>
              <a:rPr lang="en-US" sz="2000" dirty="0"/>
              <a:t>– Peer mentors collaborated with clinical staff to deliver family/caregiver discussion </a:t>
            </a:r>
            <a:r>
              <a:rPr lang="en-US" sz="2000" dirty="0" smtClean="0"/>
              <a:t>groups</a:t>
            </a:r>
            <a:endParaRPr lang="en-US" sz="2000" dirty="0"/>
          </a:p>
        </p:txBody>
      </p:sp>
    </p:spTree>
    <p:extLst>
      <p:ext uri="{BB962C8B-B14F-4D97-AF65-F5344CB8AC3E}">
        <p14:creationId xmlns:p14="http://schemas.microsoft.com/office/powerpoint/2010/main" val="686294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732107" cy="584775"/>
          </a:xfrm>
          <a:prstGeom prst="rect">
            <a:avLst/>
          </a:prstGeom>
          <a:noFill/>
        </p:spPr>
        <p:txBody>
          <a:bodyPr wrap="square" rtlCol="0">
            <a:spAutoFit/>
          </a:bodyPr>
          <a:lstStyle/>
          <a:p>
            <a:r>
              <a:rPr lang="en-US" sz="3200" b="1" dirty="0" smtClean="0">
                <a:latin typeface="+mj-lt"/>
              </a:rPr>
              <a:t>Peer Mentors design and co-facilitate workshops</a:t>
            </a:r>
            <a:endParaRPr lang="en-US" sz="3200" b="1" dirty="0">
              <a:latin typeface="+mj-lt"/>
            </a:endParaRPr>
          </a:p>
        </p:txBody>
      </p:sp>
      <p:sp>
        <p:nvSpPr>
          <p:cNvPr id="4" name="Rectangle 3"/>
          <p:cNvSpPr/>
          <p:nvPr/>
        </p:nvSpPr>
        <p:spPr>
          <a:xfrm>
            <a:off x="609600" y="1447800"/>
            <a:ext cx="8001000" cy="4647426"/>
          </a:xfrm>
          <a:prstGeom prst="rect">
            <a:avLst/>
          </a:prstGeom>
        </p:spPr>
        <p:txBody>
          <a:bodyPr wrap="square">
            <a:spAutoFit/>
          </a:bodyPr>
          <a:lstStyle/>
          <a:p>
            <a:r>
              <a:rPr lang="en-US" sz="2000" b="1" dirty="0">
                <a:latin typeface="Cambria" charset="0"/>
              </a:rPr>
              <a:t>Cultivating Spirituality </a:t>
            </a:r>
            <a:r>
              <a:rPr lang="en-US" sz="2000" dirty="0">
                <a:latin typeface="Cambria" charset="0"/>
              </a:rPr>
              <a:t>– 4-session workshop designed by a peer mentor, co-facilitated by a 3-member peer mentor team in the Day Hospital at the AMI and in the Day Program at the GEC; supervised by staff </a:t>
            </a:r>
            <a:endParaRPr lang="en-US" sz="2000" dirty="0" smtClean="0">
              <a:latin typeface="Cambria" charset="0"/>
            </a:endParaRPr>
          </a:p>
          <a:p>
            <a:endParaRPr lang="en-US" sz="2000" dirty="0">
              <a:latin typeface="Cambria" charset="0"/>
            </a:endParaRPr>
          </a:p>
          <a:p>
            <a:r>
              <a:rPr lang="en-US" sz="2000" b="1" dirty="0">
                <a:latin typeface="Cambria" charset="0"/>
              </a:rPr>
              <a:t>Rediscovering </a:t>
            </a:r>
            <a:r>
              <a:rPr lang="en-US" sz="2000" b="1" dirty="0" smtClean="0">
                <a:latin typeface="Cambria" charset="0"/>
              </a:rPr>
              <a:t>Your Sober Self </a:t>
            </a:r>
            <a:r>
              <a:rPr lang="mr-IN" sz="2000" dirty="0" smtClean="0">
                <a:latin typeface="Cambria" charset="0"/>
              </a:rPr>
              <a:t>–</a:t>
            </a:r>
            <a:r>
              <a:rPr lang="en-US" sz="2000" dirty="0" smtClean="0">
                <a:latin typeface="Cambria" charset="0"/>
              </a:rPr>
              <a:t> two 6-session workshops delivered for patients the addictions unit at the GEC</a:t>
            </a:r>
            <a:endParaRPr lang="en-US" sz="2000" b="1" dirty="0">
              <a:latin typeface="Cambria" charset="0"/>
            </a:endParaRPr>
          </a:p>
          <a:p>
            <a:endParaRPr lang="en-US" sz="2000" dirty="0"/>
          </a:p>
          <a:p>
            <a:r>
              <a:rPr lang="en-US" sz="2000" b="1" dirty="0">
                <a:latin typeface="Cambria" charset="0"/>
              </a:rPr>
              <a:t>Art Workshops </a:t>
            </a:r>
            <a:r>
              <a:rPr lang="en-US" sz="2000" dirty="0">
                <a:latin typeface="Cambria" charset="0"/>
              </a:rPr>
              <a:t>- workshops designed and facilitated by peer mentors have run at the AMI and </a:t>
            </a:r>
            <a:r>
              <a:rPr lang="en-US" sz="2000" dirty="0" smtClean="0">
                <a:latin typeface="Cambria" charset="0"/>
              </a:rPr>
              <a:t>GEC</a:t>
            </a:r>
          </a:p>
          <a:p>
            <a:endParaRPr lang="en-US" sz="2000" b="1" dirty="0">
              <a:latin typeface="Cambria" charset="0"/>
            </a:endParaRPr>
          </a:p>
          <a:p>
            <a:r>
              <a:rPr lang="en-US" sz="2000" b="1" dirty="0" smtClean="0">
                <a:latin typeface="Cambria" charset="0"/>
              </a:rPr>
              <a:t>WRAP Training </a:t>
            </a:r>
            <a:r>
              <a:rPr lang="mr-IN" sz="2000" b="1" dirty="0" smtClean="0">
                <a:latin typeface="Cambria" charset="0"/>
              </a:rPr>
              <a:t>–</a:t>
            </a:r>
            <a:r>
              <a:rPr lang="en-US" sz="2000" b="1" dirty="0" smtClean="0">
                <a:latin typeface="Cambria" charset="0"/>
              </a:rPr>
              <a:t> </a:t>
            </a:r>
            <a:r>
              <a:rPr lang="en-US" sz="2000" dirty="0" smtClean="0">
                <a:latin typeface="Cambria" charset="0"/>
              </a:rPr>
              <a:t>for Peer Mentors to facilitate workshops to support peers in developing self-management skills</a:t>
            </a:r>
            <a:endParaRPr lang="en-US" sz="2000" b="1" dirty="0" smtClean="0">
              <a:latin typeface="Cambria" charset="0"/>
            </a:endParaRPr>
          </a:p>
          <a:p>
            <a:endParaRPr lang="en-US" b="1" dirty="0">
              <a:latin typeface="Cambria" charset="0"/>
            </a:endParaRPr>
          </a:p>
          <a:p>
            <a:endParaRPr lang="en-US" dirty="0"/>
          </a:p>
        </p:txBody>
      </p:sp>
    </p:spTree>
    <p:extLst>
      <p:ext uri="{BB962C8B-B14F-4D97-AF65-F5344CB8AC3E}">
        <p14:creationId xmlns:p14="http://schemas.microsoft.com/office/powerpoint/2010/main" val="43859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457200"/>
            <a:ext cx="8229600" cy="1143000"/>
          </a:xfrm>
        </p:spPr>
        <p:txBody>
          <a:bodyPr>
            <a:normAutofit fontScale="90000"/>
          </a:bodyPr>
          <a:lstStyle/>
          <a:p>
            <a:r>
              <a:rPr lang="en-US" dirty="0" smtClean="0"/>
              <a:t/>
            </a:r>
            <a:br>
              <a:rPr lang="en-US" dirty="0" smtClean="0"/>
            </a:br>
            <a:r>
              <a:rPr lang="en-US" dirty="0" smtClean="0"/>
              <a:t>       </a:t>
            </a:r>
            <a:r>
              <a:rPr lang="en-US" dirty="0" err="1" smtClean="0"/>
              <a:t>RTPublication</a:t>
            </a:r>
            <a:endParaRPr lang="en-US" dirty="0"/>
          </a:p>
        </p:txBody>
      </p:sp>
      <p:pic>
        <p:nvPicPr>
          <p:cNvPr id="7" name="Content Placeholder 6" descr="Zine-First-Edition.pdf"/>
          <p:cNvPicPr>
            <a:picLocks noGrp="1" noChangeAspect="1"/>
          </p:cNvPicPr>
          <p:nvPr>
            <p:ph sz="half" idx="4294967295"/>
          </p:nvPr>
        </p:nvPicPr>
        <p:blipFill>
          <a:blip r:embed="rId3">
            <a:extLst>
              <a:ext uri="{28A0092B-C50C-407E-A947-70E740481C1C}">
                <a14:useLocalDpi xmlns:a14="http://schemas.microsoft.com/office/drawing/2010/main" val="0"/>
              </a:ext>
            </a:extLst>
          </a:blip>
          <a:srcRect l="-27905" r="-27905"/>
          <a:stretch>
            <a:fillRect/>
          </a:stretch>
        </p:blipFill>
        <p:spPr>
          <a:xfrm>
            <a:off x="-422804" y="1801813"/>
            <a:ext cx="4040187" cy="3951287"/>
          </a:xfrm>
        </p:spPr>
      </p:pic>
      <p:pic>
        <p:nvPicPr>
          <p:cNvPr id="8" name="Content Placeholder 7" descr="RTPublication 2nd ed 150ppi.pdf"/>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l="-27914" r="-27914"/>
          <a:stretch>
            <a:fillRect/>
          </a:stretch>
        </p:blipFill>
        <p:spPr>
          <a:xfrm>
            <a:off x="2561696" y="1801813"/>
            <a:ext cx="4041775" cy="3951287"/>
          </a:xfrm>
        </p:spPr>
      </p:pic>
      <p:pic>
        <p:nvPicPr>
          <p:cNvPr id="3" name="Picture 2" descr="momma picture.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737" y="1801813"/>
            <a:ext cx="2593032" cy="3951287"/>
          </a:xfrm>
          <a:prstGeom prst="rect">
            <a:avLst/>
          </a:prstGeom>
        </p:spPr>
      </p:pic>
    </p:spTree>
    <p:extLst>
      <p:ext uri="{BB962C8B-B14F-4D97-AF65-F5344CB8AC3E}">
        <p14:creationId xmlns:p14="http://schemas.microsoft.com/office/powerpoint/2010/main" val="684477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Website Screenshot.png"/>
          <p:cNvPicPr>
            <a:picLocks noChangeAspect="1"/>
          </p:cNvPicPr>
          <p:nvPr/>
        </p:nvPicPr>
        <p:blipFill rotWithShape="1">
          <a:blip r:embed="rId3">
            <a:extLst>
              <a:ext uri="{28A0092B-C50C-407E-A947-70E740481C1C}">
                <a14:useLocalDpi xmlns:a14="http://schemas.microsoft.com/office/drawing/2010/main" val="0"/>
              </a:ext>
            </a:extLst>
          </a:blip>
          <a:srcRect l="11388" r="11388"/>
          <a:stretch/>
        </p:blipFill>
        <p:spPr>
          <a:xfrm>
            <a:off x="12700" y="0"/>
            <a:ext cx="9131300" cy="6667500"/>
          </a:xfrm>
          <a:prstGeom prst="rect">
            <a:avLst/>
          </a:prstGeom>
        </p:spPr>
      </p:pic>
      <p:sp>
        <p:nvSpPr>
          <p:cNvPr id="4" name="TextBox 3"/>
          <p:cNvSpPr txBox="1"/>
          <p:nvPr/>
        </p:nvSpPr>
        <p:spPr>
          <a:xfrm>
            <a:off x="2665812" y="6488668"/>
            <a:ext cx="3659976" cy="369332"/>
          </a:xfrm>
          <a:prstGeom prst="rect">
            <a:avLst/>
          </a:prstGeom>
          <a:noFill/>
        </p:spPr>
        <p:txBody>
          <a:bodyPr wrap="none" rtlCol="0">
            <a:spAutoFit/>
          </a:bodyPr>
          <a:lstStyle/>
          <a:p>
            <a:r>
              <a:rPr lang="en-US" dirty="0" err="1" smtClean="0"/>
              <a:t>www.recoverytransitionprogram.com</a:t>
            </a:r>
            <a:endParaRPr lang="en-US" dirty="0"/>
          </a:p>
        </p:txBody>
      </p:sp>
    </p:spTree>
    <p:extLst>
      <p:ext uri="{BB962C8B-B14F-4D97-AF65-F5344CB8AC3E}">
        <p14:creationId xmlns:p14="http://schemas.microsoft.com/office/powerpoint/2010/main" val="16092779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1">
      <a:dk1>
        <a:sysClr val="windowText" lastClr="000000"/>
      </a:dk1>
      <a:lt1>
        <a:sysClr val="window" lastClr="FFFFFF"/>
      </a:lt1>
      <a:dk2>
        <a:srgbClr val="3E3D2D"/>
      </a:dk2>
      <a:lt2>
        <a:srgbClr val="CAF278"/>
      </a:lt2>
      <a:accent1>
        <a:srgbClr val="92C64D"/>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1653</TotalTime>
  <Words>847</Words>
  <Application>Microsoft Macintosh PowerPoint</Application>
  <PresentationFormat>On-screen Show (4:3)</PresentationFormat>
  <Paragraphs>120</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Brush Script MT</vt:lpstr>
      <vt:lpstr>Calibri</vt:lpstr>
      <vt:lpstr>Cambria</vt:lpstr>
      <vt:lpstr>Impact</vt:lpstr>
      <vt:lpstr>Mangal</vt:lpstr>
      <vt:lpstr>Times New Roman</vt:lpstr>
      <vt:lpstr>Arial</vt:lpstr>
      <vt:lpstr>NewsPrint</vt:lpstr>
      <vt:lpstr>RTP: Adapting the model</vt:lpstr>
      <vt:lpstr>Outline </vt:lpstr>
      <vt:lpstr>PowerPoint Presentation</vt:lpstr>
      <vt:lpstr>PowerPoint Presentation</vt:lpstr>
      <vt:lpstr>PowerPoint Presentation</vt:lpstr>
      <vt:lpstr>    Peer Mentors collaborate with clinical teams</vt:lpstr>
      <vt:lpstr>PowerPoint Presentation</vt:lpstr>
      <vt:lpstr>        RTPublication</vt:lpstr>
      <vt:lpstr>PowerPoint Presentation</vt:lpstr>
      <vt:lpstr>Adaptation of model</vt:lpstr>
      <vt:lpstr>PowerPoint Presentation</vt:lpstr>
      <vt:lpstr>Discussion: future collaboration</vt:lpstr>
    </vt:vector>
  </TitlesOfParts>
  <Company>MUHC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RTP  Addictions Unit</dc:title>
  <dc:creator>ANTONIOS PARAHERAKIS</dc:creator>
  <cp:lastModifiedBy>Microsoft Office User</cp:lastModifiedBy>
  <cp:revision>84</cp:revision>
  <dcterms:created xsi:type="dcterms:W3CDTF">2018-01-19T18:53:03Z</dcterms:created>
  <dcterms:modified xsi:type="dcterms:W3CDTF">2018-10-01T17:24:29Z</dcterms:modified>
</cp:coreProperties>
</file>